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8" r:id="rId4"/>
    <p:sldId id="259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319" r:id="rId15"/>
    <p:sldId id="320" r:id="rId16"/>
    <p:sldId id="318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45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6DC210F-BE63-4A38-9E6C-4D5D3621AC2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5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26894" y="85060"/>
            <a:ext cx="8902800" cy="79238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Optimizing ecological surveys for conservation</a:t>
            </a:r>
            <a:endParaRPr lang="en-US" sz="35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37514" y="3012566"/>
            <a:ext cx="8881560" cy="92147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Jeffrey O. Hanson, Jenny L. McCune,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Iadine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Chadès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Caitlyn A. Proctor, Emma J. Hudgins, Joseph R. Bennett</a:t>
            </a: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3881151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3863151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3916791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3875031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598474" y="931083"/>
            <a:ext cx="3100577" cy="1937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04210167-5FCA-5306-61B8-B24AC790CBD0}"/>
              </a:ext>
            </a:extLst>
          </p:cNvPr>
          <p:cNvSpPr/>
          <p:nvPr/>
        </p:nvSpPr>
        <p:spPr>
          <a:xfrm>
            <a:off x="-50042" y="4421061"/>
            <a:ext cx="9266830" cy="792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6" name="Picture 2" descr="Environment and Climate Change Canada partnership — Swim Drink Fish">
            <a:extLst>
              <a:ext uri="{FF2B5EF4-FFF2-40B4-BE49-F238E27FC236}">
                <a16:creationId xmlns:a16="http://schemas.microsoft.com/office/drawing/2014/main" id="{1C00AB06-E277-77BF-C175-C837828A9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1146" r="21463" b="50939"/>
          <a:stretch/>
        </p:blipFill>
        <p:spPr bwMode="auto">
          <a:xfrm>
            <a:off x="126894" y="4519555"/>
            <a:ext cx="4231758" cy="58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ural Sciences and Engineering Research Council - Wikipedia">
            <a:extLst>
              <a:ext uri="{FF2B5EF4-FFF2-40B4-BE49-F238E27FC236}">
                <a16:creationId xmlns:a16="http://schemas.microsoft.com/office/drawing/2014/main" id="{DECA7E20-3278-14D8-4D54-9802237D0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45" y="4465109"/>
            <a:ext cx="1612000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CC: Nature Conservancy of Canada">
            <a:extLst>
              <a:ext uri="{FF2B5EF4-FFF2-40B4-BE49-F238E27FC236}">
                <a16:creationId xmlns:a16="http://schemas.microsoft.com/office/drawing/2014/main" id="{444D66AB-BA16-C8CE-BA1B-C1EA38568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37" y="4465109"/>
            <a:ext cx="2091963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07F-0B0B-08AD-A4FC-97D6C6DE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home messages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BA9E7-05CB-B602-104F-E68847884B4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05383" y="1119427"/>
            <a:ext cx="8036410" cy="3874860"/>
          </a:xfrm>
        </p:spPr>
        <p:txBody>
          <a:bodyPr/>
          <a:lstStyle/>
          <a:p>
            <a:pPr algn="ctr">
              <a:spcAft>
                <a:spcPts val="1800"/>
              </a:spcAft>
            </a:pPr>
            <a:r>
              <a:rPr lang="en-AU" sz="2600" dirty="0">
                <a:solidFill>
                  <a:schemeClr val="bg1"/>
                </a:solidFill>
              </a:rPr>
              <a:t>1. Don’t spend too much on data collection</a:t>
            </a:r>
            <a:endParaRPr lang="en-AU" sz="800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r>
              <a:rPr lang="en-AU" sz="2600" dirty="0">
                <a:solidFill>
                  <a:schemeClr val="bg1"/>
                </a:solidFill>
              </a:rPr>
              <a:t>2. Survey designs that might be great for improving knowledge can be terrible for conservation</a:t>
            </a:r>
          </a:p>
          <a:p>
            <a:pPr algn="ctr">
              <a:spcAft>
                <a:spcPts val="1800"/>
              </a:spcAft>
            </a:pPr>
            <a:r>
              <a:rPr lang="en-AU" sz="2600" dirty="0">
                <a:solidFill>
                  <a:schemeClr val="bg1"/>
                </a:solidFill>
              </a:rPr>
              <a:t>3. Value of information analysis can optimize data collection to improve management outcomes</a:t>
            </a:r>
            <a:endParaRPr lang="en-AU" sz="800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r>
              <a:rPr lang="en-AU" sz="2600" dirty="0">
                <a:solidFill>
                  <a:schemeClr val="bg1"/>
                </a:solidFill>
              </a:rPr>
              <a:t>4. </a:t>
            </a:r>
            <a:r>
              <a:rPr lang="en-AU" sz="2600" dirty="0" err="1">
                <a:solidFill>
                  <a:schemeClr val="bg1"/>
                </a:solidFill>
              </a:rPr>
              <a:t>surveyvoi</a:t>
            </a:r>
            <a:r>
              <a:rPr lang="en-AU" sz="2600" dirty="0">
                <a:solidFill>
                  <a:schemeClr val="bg1"/>
                </a:solidFill>
              </a:rPr>
              <a:t> R package at https://prioritizr.github.io/surveyvoi</a:t>
            </a:r>
          </a:p>
        </p:txBody>
      </p:sp>
    </p:spTree>
    <p:extLst>
      <p:ext uri="{BB962C8B-B14F-4D97-AF65-F5344CB8AC3E}">
        <p14:creationId xmlns:p14="http://schemas.microsoft.com/office/powerpoint/2010/main" val="380368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79436" y="860351"/>
            <a:ext cx="7785129" cy="4108113"/>
            <a:chOff x="4572000" y="1080000"/>
            <a:chExt cx="4420800" cy="2332800"/>
          </a:xfrm>
        </p:grpSpPr>
        <p:sp>
          <p:nvSpPr>
            <p:cNvPr id="20" name="Rectangle 19"/>
            <p:cNvSpPr/>
            <p:nvPr/>
          </p:nvSpPr>
          <p:spPr>
            <a:xfrm>
              <a:off x="4572000" y="1080000"/>
              <a:ext cx="4420800" cy="2332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8400" y="1144800"/>
              <a:ext cx="4265563" cy="22250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2" name="Rectangle 21"/>
          <p:cNvSpPr/>
          <p:nvPr/>
        </p:nvSpPr>
        <p:spPr>
          <a:xfrm>
            <a:off x="537066" y="90910"/>
            <a:ext cx="81624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solidFill>
                  <a:schemeClr val="bg1"/>
                </a:solidFill>
              </a:rPr>
              <a:t>More data is not always better</a:t>
            </a:r>
          </a:p>
        </p:txBody>
      </p:sp>
    </p:spTree>
    <p:extLst>
      <p:ext uri="{BB962C8B-B14F-4D97-AF65-F5344CB8AC3E}">
        <p14:creationId xmlns:p14="http://schemas.microsoft.com/office/powerpoint/2010/main" val="384702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imperilled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plant species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834920" y="4709696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6606</TotalTime>
  <Words>380</Words>
  <Application>Microsoft Office PowerPoint</Application>
  <PresentationFormat>On-screen Show (16:9)</PresentationFormat>
  <Paragraphs>128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home messages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Brandon Edwards</cp:lastModifiedBy>
  <cp:revision>1576</cp:revision>
  <dcterms:created xsi:type="dcterms:W3CDTF">2006-08-16T00:00:00Z</dcterms:created>
  <dcterms:modified xsi:type="dcterms:W3CDTF">2022-08-12T19:33:54Z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